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slides/slide13.xml" ContentType="application/vnd.openxmlformats-officedocument.presentationml.slide+xml"/>
  <Override PartName="/ppt/slides/slide14.xml" ContentType="application/vnd.openxmlformats-officedocument.presentationml.slide+xml"/>
  <Default Extension="pict" ContentType="image/pict"/>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vml" ContentType="application/vnd.openxmlformats-officedocument.vmlDrawing"/>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2" r:id="rId16"/>
    <p:sldId id="273" r:id="rId17"/>
    <p:sldId id="274" r:id="rId18"/>
    <p:sldId id="275" r:id="rId19"/>
    <p:sldId id="276" r:id="rId20"/>
    <p:sldId id="278" r:id="rId21"/>
    <p:sldId id="279" r:id="rId22"/>
    <p:sldId id="280" r:id="rId23"/>
    <p:sldId id="28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7" d="100"/>
          <a:sy n="97" d="100"/>
        </p:scale>
        <p:origin x="-56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printerSettings" Target="printerSettings/printerSettings1.bin"/><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viewProps" Target="viewProps.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theme" Target="theme/theme1.xml"/><Relationship Id="rId26" Type="http://schemas.openxmlformats.org/officeDocument/2006/relationships/presProps" Target="presProps.xml"/><Relationship Id="rId11" Type="http://schemas.openxmlformats.org/officeDocument/2006/relationships/slide" Target="slides/slide10.xml"/><Relationship Id="rId29" Type="http://schemas.openxmlformats.org/officeDocument/2006/relationships/tableStyles" Target="tableStyles.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4.pict"/><Relationship Id="rId1" Type="http://schemas.openxmlformats.org/officeDocument/2006/relationships/image" Target="../media/image1.pict"/><Relationship Id="rId2" Type="http://schemas.openxmlformats.org/officeDocument/2006/relationships/image" Target="../media/image2.pict"/><Relationship Id="rId3" Type="http://schemas.openxmlformats.org/officeDocument/2006/relationships/image" Target="../media/image3.pict"/><Relationship Id="rId5" Type="http://schemas.openxmlformats.org/officeDocument/2006/relationships/image" Target="../media/image5.pict"/></Relationships>
</file>

<file path=ppt/drawings/_rels/vmlDrawing2.vml.rels><?xml version="1.0" encoding="UTF-8" standalone="yes"?>
<Relationships xmlns="http://schemas.openxmlformats.org/package/2006/relationships"><Relationship Id="rId4" Type="http://schemas.openxmlformats.org/officeDocument/2006/relationships/image" Target="../media/image4.pict"/><Relationship Id="rId1" Type="http://schemas.openxmlformats.org/officeDocument/2006/relationships/image" Target="../media/image1.pict"/><Relationship Id="rId2" Type="http://schemas.openxmlformats.org/officeDocument/2006/relationships/image" Target="../media/image2.pict"/><Relationship Id="rId3" Type="http://schemas.openxmlformats.org/officeDocument/2006/relationships/image" Target="../media/image3.pict"/><Relationship Id="rId5" Type="http://schemas.openxmlformats.org/officeDocument/2006/relationships/image" Target="../media/image5.pict"/></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17FAFC-35BE-794D-87F0-EBCEDCC7DEC6}" type="datetimeFigureOut">
              <a:rPr lang="en-US" smtClean="0"/>
              <a:t>10/25/11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17FAFC-35BE-794D-87F0-EBCEDCC7DEC6}" type="datetimeFigureOut">
              <a:rPr lang="en-US" smtClean="0"/>
              <a:t>10/25/11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17FAFC-35BE-794D-87F0-EBCEDCC7DEC6}" type="datetimeFigureOut">
              <a:rPr lang="en-US" smtClean="0"/>
              <a:t>10/25/11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17FAFC-35BE-794D-87F0-EBCEDCC7DEC6}" type="datetimeFigureOut">
              <a:rPr lang="en-US" smtClean="0"/>
              <a:t>10/25/11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17FAFC-35BE-794D-87F0-EBCEDCC7DEC6}" type="datetimeFigureOut">
              <a:rPr lang="en-US" smtClean="0"/>
              <a:t>10/25/11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17FAFC-35BE-794D-87F0-EBCEDCC7DEC6}" type="datetimeFigureOut">
              <a:rPr lang="en-US" smtClean="0"/>
              <a:t>10/25/11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17FAFC-35BE-794D-87F0-EBCEDCC7DEC6}" type="datetimeFigureOut">
              <a:rPr lang="en-US" smtClean="0"/>
              <a:t>10/25/11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17FAFC-35BE-794D-87F0-EBCEDCC7DEC6}" type="datetimeFigureOut">
              <a:rPr lang="en-US" smtClean="0"/>
              <a:t>10/25/11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17FAFC-35BE-794D-87F0-EBCEDCC7DEC6}" type="datetimeFigureOut">
              <a:rPr lang="en-US" smtClean="0"/>
              <a:t>10/25/11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17FAFC-35BE-794D-87F0-EBCEDCC7DEC6}" type="datetimeFigureOut">
              <a:rPr lang="en-US" smtClean="0"/>
              <a:t>10/25/11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17FAFC-35BE-794D-87F0-EBCEDCC7DEC6}" type="datetimeFigureOut">
              <a:rPr lang="en-US" smtClean="0"/>
              <a:t>10/25/11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D7B683-3766-ED46-91AB-084DB45529E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17FAFC-35BE-794D-87F0-EBCEDCC7DEC6}" type="datetimeFigureOut">
              <a:rPr lang="en-US" smtClean="0"/>
              <a:t>10/25/11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D7B683-3766-ED46-91AB-084DB45529E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oleObject" Target="Macintosh%20HD:Users:Moots:Dropbox:FAST%202011-2012:American%20Government:Unit%202:2.01%20First%20Amendment:Visual%20Anticipation%20Guide.doc!OLE_LINK3" TargetMode="External"/><Relationship Id="rId5" Type="http://schemas.openxmlformats.org/officeDocument/2006/relationships/oleObject" Target="Macintosh%20HD:Users:Moots:Dropbox:FAST%202011-2012:American%20Government:Unit%202:2.01%20First%20Amendment:Visual%20Anticipation%20Guide.doc!OLE_LINK4" TargetMode="External"/><Relationship Id="rId7" Type="http://schemas.openxmlformats.org/officeDocument/2006/relationships/oleObject" Target="Macintosh%20HD:Users:Moots:Dropbox:FAST%202011-2012:American%20Government:Unit%202:2.01%20First%20Amendment:Visual%20Anticipation%20Guide.doc!OLE_LINK6" TargetMode="External"/><Relationship Id="rId1" Type="http://schemas.openxmlformats.org/officeDocument/2006/relationships/vmlDrawing" Target="../drawings/vmlDrawing1.vml"/><Relationship Id="rId2" Type="http://schemas.openxmlformats.org/officeDocument/2006/relationships/slideLayout" Target="../slideLayouts/slideLayout1.xml"/><Relationship Id="rId3" Type="http://schemas.openxmlformats.org/officeDocument/2006/relationships/oleObject" Target="Macintosh%20HD:Users:Moots:Dropbox:FAST%202011-2012:American%20Government:Unit%202:2.01%20First%20Amendment:Visual%20Anticipation%20Guide.doc!OLE_LINK2" TargetMode="External"/><Relationship Id="rId6" Type="http://schemas.openxmlformats.org/officeDocument/2006/relationships/oleObject" Target="Macintosh%20HD:Users:Moots:Dropbox:FAST%202011-2012:American%20Government:Unit%202:2.01%20First%20Amendment:Visual%20Anticipation%20Guide.doc!OLE_LINK5"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3"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3"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image" Target="../media/image22.jpeg"/><Relationship Id="rId3" Type="http://schemas.openxmlformats.org/officeDocument/2006/relationships/image" Target="../media/image23.jpeg"/><Relationship Id="rId5" Type="http://schemas.openxmlformats.org/officeDocument/2006/relationships/image" Target="../media/image25.jpeg"/></Relationships>
</file>

<file path=ppt/slides/_rels/slide14.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jpeg"/><Relationship Id="rId5" Type="http://schemas.openxmlformats.org/officeDocument/2006/relationships/image" Target="../media/image29.jpeg"/></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image" Target="../media/image37.jpeg"/><Relationship Id="rId5" Type="http://schemas.openxmlformats.org/officeDocument/2006/relationships/image" Target="../media/image38.jpeg"/><Relationship Id="rId7"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image" Target="../media/image35.jpeg"/><Relationship Id="rId3" Type="http://schemas.openxmlformats.org/officeDocument/2006/relationships/image" Target="../media/image36.jpeg"/><Relationship Id="rId6" Type="http://schemas.openxmlformats.org/officeDocument/2006/relationships/image" Target="../media/image39.jpeg"/></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3"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3"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oleObject" Target="Macintosh%20HD:Users:Moots:Dropbox:FAST%202011-2012:American%20Government:Unit%202:2.01%20First%20Amendment:Visual%20Anticipation%20Guide.doc!OLE_LINK3" TargetMode="External"/><Relationship Id="rId5" Type="http://schemas.openxmlformats.org/officeDocument/2006/relationships/oleObject" Target="Macintosh%20HD:Users:Moots:Dropbox:FAST%202011-2012:American%20Government:Unit%202:2.01%20First%20Amendment:Visual%20Anticipation%20Guide.doc!OLE_LINK4" TargetMode="External"/><Relationship Id="rId7" Type="http://schemas.openxmlformats.org/officeDocument/2006/relationships/oleObject" Target="Macintosh%20HD:Users:Moots:Dropbox:FAST%202011-2012:American%20Government:Unit%202:2.01%20First%20Amendment:Visual%20Anticipation%20Guide.doc!OLE_LINK6" TargetMode="External"/><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Macintosh%20HD:Users:Moots:Dropbox:FAST%202011-2012:American%20Government:Unit%202:2.01%20First%20Amendment:Visual%20Anticipation%20Guide.doc!OLE_LINK2" TargetMode="External"/><Relationship Id="rId6" Type="http://schemas.openxmlformats.org/officeDocument/2006/relationships/oleObject" Target="Macintosh%20HD:Users:Moots:Dropbox:FAST%202011-2012:American%20Government:Unit%202:2.01%20First%20Amendment:Visual%20Anticipation%20Guide.doc!OLE_LINK5"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3243"/>
            <a:ext cx="7772400" cy="1470025"/>
          </a:xfrm>
        </p:spPr>
        <p:txBody>
          <a:bodyPr/>
          <a:lstStyle/>
          <a:p>
            <a:r>
              <a:rPr lang="en-US" b="1" dirty="0" smtClean="0">
                <a:latin typeface="Candara"/>
                <a:cs typeface="Candara"/>
              </a:rPr>
              <a:t>Call to Order</a:t>
            </a:r>
            <a:endParaRPr lang="en-US" b="1" dirty="0">
              <a:latin typeface="Candara"/>
              <a:cs typeface="Candara"/>
            </a:endParaRPr>
          </a:p>
        </p:txBody>
      </p:sp>
      <p:sp>
        <p:nvSpPr>
          <p:cNvPr id="3" name="Subtitle 2"/>
          <p:cNvSpPr>
            <a:spLocks noGrp="1"/>
          </p:cNvSpPr>
          <p:nvPr>
            <p:ph type="subTitle" idx="1"/>
          </p:nvPr>
        </p:nvSpPr>
        <p:spPr>
          <a:xfrm>
            <a:off x="478832" y="1985843"/>
            <a:ext cx="7297787" cy="2423139"/>
          </a:xfrm>
        </p:spPr>
        <p:txBody>
          <a:bodyPr>
            <a:noAutofit/>
          </a:bodyPr>
          <a:lstStyle/>
          <a:p>
            <a:pPr algn="l"/>
            <a:r>
              <a:rPr lang="en-US" sz="3300" b="1" dirty="0" smtClean="0">
                <a:solidFill>
                  <a:srgbClr val="000000"/>
                </a:solidFill>
              </a:rPr>
              <a:t>Using your visual anticipation guide and the pictures around the room, answer the question in the second column for each picture:</a:t>
            </a:r>
          </a:p>
          <a:p>
            <a:pPr algn="l"/>
            <a:endParaRPr lang="en-US" sz="3300" b="1" dirty="0" smtClean="0">
              <a:solidFill>
                <a:srgbClr val="000000"/>
              </a:solidFill>
            </a:endParaRPr>
          </a:p>
          <a:p>
            <a:pPr algn="l"/>
            <a:r>
              <a:rPr lang="en-US" sz="3300" b="1" dirty="0" smtClean="0">
                <a:solidFill>
                  <a:srgbClr val="000000"/>
                </a:solidFill>
              </a:rPr>
              <a:t>What are citizens doing in the picture, and why do you think they are doing it?</a:t>
            </a:r>
            <a:endParaRPr lang="en-US" sz="3300" b="1" dirty="0">
              <a:solidFill>
                <a:srgbClr val="000000"/>
              </a:solidFill>
            </a:endParaRPr>
          </a:p>
        </p:txBody>
      </p:sp>
      <p:graphicFrame>
        <p:nvGraphicFramePr>
          <p:cNvPr id="3074" name="Object 2"/>
          <p:cNvGraphicFramePr>
            <a:graphicFrameLocks noChangeAspect="1"/>
          </p:cNvGraphicFramePr>
          <p:nvPr/>
        </p:nvGraphicFramePr>
        <p:xfrm>
          <a:off x="478832" y="233243"/>
          <a:ext cx="1447800" cy="1752600"/>
        </p:xfrm>
        <a:graphic>
          <a:graphicData uri="http://schemas.openxmlformats.org/presentationml/2006/ole">
            <p:oleObj spid="_x0000_s3074" name="Document" r:id="rId3" imgW="1447800" imgH="1752600" progId="Word.Document.12">
              <p:link updateAutomatic="1"/>
            </p:oleObj>
          </a:graphicData>
        </a:graphic>
      </p:graphicFrame>
      <p:graphicFrame>
        <p:nvGraphicFramePr>
          <p:cNvPr id="3075" name="Object 3"/>
          <p:cNvGraphicFramePr>
            <a:graphicFrameLocks noChangeAspect="1"/>
          </p:cNvGraphicFramePr>
          <p:nvPr/>
        </p:nvGraphicFramePr>
        <p:xfrm>
          <a:off x="6900319" y="233243"/>
          <a:ext cx="1752600" cy="1752600"/>
        </p:xfrm>
        <a:graphic>
          <a:graphicData uri="http://schemas.openxmlformats.org/presentationml/2006/ole">
            <p:oleObj spid="_x0000_s3075" name="Document" r:id="rId4" imgW="1117600" imgH="1117600" progId="Word.Document.12">
              <p:link updateAutomatic="1"/>
            </p:oleObj>
          </a:graphicData>
        </a:graphic>
      </p:graphicFrame>
      <p:graphicFrame>
        <p:nvGraphicFramePr>
          <p:cNvPr id="3076" name="Object 4"/>
          <p:cNvGraphicFramePr>
            <a:graphicFrameLocks noChangeAspect="1"/>
          </p:cNvGraphicFramePr>
          <p:nvPr/>
        </p:nvGraphicFramePr>
        <p:xfrm>
          <a:off x="7499918" y="3407625"/>
          <a:ext cx="1346200" cy="1244600"/>
        </p:xfrm>
        <a:graphic>
          <a:graphicData uri="http://schemas.openxmlformats.org/presentationml/2006/ole">
            <p:oleObj spid="_x0000_s3076" name="Document" r:id="rId5" imgW="1346200" imgH="1244600" progId="Word.Document.12">
              <p:link updateAutomatic="1"/>
            </p:oleObj>
          </a:graphicData>
        </a:graphic>
      </p:graphicFrame>
      <p:graphicFrame>
        <p:nvGraphicFramePr>
          <p:cNvPr id="3077" name="Object 5"/>
          <p:cNvGraphicFramePr>
            <a:graphicFrameLocks noChangeAspect="1"/>
          </p:cNvGraphicFramePr>
          <p:nvPr/>
        </p:nvGraphicFramePr>
        <p:xfrm>
          <a:off x="7499918" y="5763853"/>
          <a:ext cx="1346200" cy="876300"/>
        </p:xfrm>
        <a:graphic>
          <a:graphicData uri="http://schemas.openxmlformats.org/presentationml/2006/ole">
            <p:oleObj spid="_x0000_s3077" name="Document" r:id="rId6" imgW="1346200" imgH="876300" progId="Word.Document.12">
              <p:link updateAutomatic="1"/>
            </p:oleObj>
          </a:graphicData>
        </a:graphic>
      </p:graphicFrame>
      <p:graphicFrame>
        <p:nvGraphicFramePr>
          <p:cNvPr id="3078" name="Object 6"/>
          <p:cNvGraphicFramePr>
            <a:graphicFrameLocks noChangeAspect="1"/>
          </p:cNvGraphicFramePr>
          <p:nvPr/>
        </p:nvGraphicFramePr>
        <p:xfrm>
          <a:off x="3030923" y="5841658"/>
          <a:ext cx="1371600" cy="838200"/>
        </p:xfrm>
        <a:graphic>
          <a:graphicData uri="http://schemas.openxmlformats.org/presentationml/2006/ole">
            <p:oleObj spid="_x0000_s3078" name="Document" r:id="rId7" imgW="1371600" imgH="838200" progId="Word.Document.12">
              <p:link updateAutomatic="1"/>
            </p:oleObj>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alphaModFix amt="38000"/>
          </a:blip>
          <a:stretch>
            <a:fillRect/>
          </a:stretch>
        </p:blipFill>
        <p:spPr>
          <a:xfrm>
            <a:off x="3136406" y="2313175"/>
            <a:ext cx="2899583" cy="4357296"/>
          </a:xfrm>
          <a:prstGeom prst="rect">
            <a:avLst/>
          </a:prstGeom>
        </p:spPr>
      </p:pic>
      <p:pic>
        <p:nvPicPr>
          <p:cNvPr id="5" name="Picture 4"/>
          <p:cNvPicPr>
            <a:picLocks noChangeAspect="1"/>
          </p:cNvPicPr>
          <p:nvPr/>
        </p:nvPicPr>
        <p:blipFill>
          <a:blip r:embed="rId2">
            <a:alphaModFix amt="38000"/>
          </a:blip>
          <a:stretch>
            <a:fillRect/>
          </a:stretch>
        </p:blipFill>
        <p:spPr>
          <a:xfrm>
            <a:off x="457200" y="2313175"/>
            <a:ext cx="2899583" cy="4357296"/>
          </a:xfrm>
          <a:prstGeom prst="rect">
            <a:avLst/>
          </a:prstGeom>
        </p:spPr>
      </p:pic>
      <p:pic>
        <p:nvPicPr>
          <p:cNvPr id="4" name="Picture 3"/>
          <p:cNvPicPr>
            <a:picLocks noChangeAspect="1"/>
          </p:cNvPicPr>
          <p:nvPr/>
        </p:nvPicPr>
        <p:blipFill>
          <a:blip r:embed="rId2">
            <a:alphaModFix amt="38000"/>
          </a:blip>
          <a:stretch>
            <a:fillRect/>
          </a:stretch>
        </p:blipFill>
        <p:spPr>
          <a:xfrm>
            <a:off x="6035989" y="2313175"/>
            <a:ext cx="2899583" cy="4357296"/>
          </a:xfrm>
          <a:prstGeom prst="rect">
            <a:avLst/>
          </a:prstGeom>
        </p:spPr>
      </p:pic>
      <p:sp>
        <p:nvSpPr>
          <p:cNvPr id="2" name="Title 1"/>
          <p:cNvSpPr>
            <a:spLocks noGrp="1"/>
          </p:cNvSpPr>
          <p:nvPr>
            <p:ph type="title"/>
          </p:nvPr>
        </p:nvSpPr>
        <p:spPr/>
        <p:txBody>
          <a:bodyPr/>
          <a:lstStyle/>
          <a:p>
            <a:r>
              <a:rPr lang="en-US" b="1" dirty="0" smtClean="0">
                <a:latin typeface="Candara"/>
                <a:cs typeface="Candara"/>
              </a:rPr>
              <a:t>Focus Question:</a:t>
            </a:r>
            <a:endParaRPr lang="en-US" b="1" dirty="0">
              <a:latin typeface="Candara"/>
              <a:cs typeface="Candara"/>
            </a:endParaRPr>
          </a:p>
        </p:txBody>
      </p:sp>
      <p:sp>
        <p:nvSpPr>
          <p:cNvPr id="3" name="Content Placeholder 2"/>
          <p:cNvSpPr>
            <a:spLocks noGrp="1"/>
          </p:cNvSpPr>
          <p:nvPr>
            <p:ph idx="1"/>
          </p:nvPr>
        </p:nvSpPr>
        <p:spPr/>
        <p:txBody>
          <a:bodyPr>
            <a:normAutofit fontScale="92500" lnSpcReduction="10000"/>
          </a:bodyPr>
          <a:lstStyle/>
          <a:p>
            <a:r>
              <a:rPr lang="en-US" b="1" dirty="0" smtClean="0">
                <a:latin typeface="Candara"/>
                <a:cs typeface="Candara"/>
              </a:rPr>
              <a:t>Do the first amendment freedoms listed in our Constitution allow citizens a chance to make a change in their communities?</a:t>
            </a:r>
          </a:p>
          <a:p>
            <a:r>
              <a:rPr lang="en-US" b="1" dirty="0" smtClean="0">
                <a:latin typeface="Candara"/>
                <a:cs typeface="Candara"/>
              </a:rPr>
              <a:t>If so, how?</a:t>
            </a:r>
          </a:p>
          <a:p>
            <a:r>
              <a:rPr lang="en-US" b="1" dirty="0" smtClean="0">
                <a:latin typeface="Candara"/>
                <a:cs typeface="Candara"/>
              </a:rPr>
              <a:t>If not, why not?</a:t>
            </a:r>
          </a:p>
          <a:p>
            <a:endParaRPr lang="en-US" b="1" dirty="0" smtClean="0">
              <a:latin typeface="Candara"/>
              <a:cs typeface="Candara"/>
            </a:endParaRPr>
          </a:p>
          <a:p>
            <a:endParaRPr lang="en-US" b="1" dirty="0" smtClean="0">
              <a:latin typeface="Candara"/>
              <a:cs typeface="Candara"/>
            </a:endParaRPr>
          </a:p>
          <a:p>
            <a:pPr>
              <a:buNone/>
            </a:pPr>
            <a:r>
              <a:rPr lang="en-US" b="1" i="1" dirty="0" smtClean="0">
                <a:latin typeface="Candara"/>
                <a:cs typeface="Candara"/>
              </a:rPr>
              <a:t>We’re going to focus a bit today on the Occupy Wall Street Movement.</a:t>
            </a:r>
            <a:endParaRPr lang="en-US" b="1" i="1" dirty="0">
              <a:latin typeface="Candara"/>
              <a:cs typeface="Candar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24400" y="152400"/>
            <a:ext cx="4267200" cy="1600200"/>
          </a:xfrm>
        </p:spPr>
        <p:txBody>
          <a:bodyPr>
            <a:normAutofit/>
          </a:bodyPr>
          <a:lstStyle/>
          <a:p>
            <a:r>
              <a:rPr lang="en-US" sz="2800" b="1" dirty="0" smtClean="0">
                <a:solidFill>
                  <a:schemeClr val="bg1"/>
                </a:solidFill>
                <a:effectLst>
                  <a:outerShdw blurRad="38100" dist="38100" dir="2700000" algn="tl">
                    <a:srgbClr val="000000">
                      <a:alpha val="43137"/>
                    </a:srgbClr>
                  </a:outerShdw>
                </a:effectLst>
              </a:rPr>
              <a:t>You may have heard about these protests going on in New York City.</a:t>
            </a:r>
            <a:r>
              <a:rPr lang="en-US" sz="2800" b="1" dirty="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 It’s called</a:t>
            </a:r>
            <a:endParaRPr lang="en-US" sz="2800" b="1" dirty="0">
              <a:solidFill>
                <a:schemeClr val="bg1"/>
              </a:solidFill>
              <a:effectLst>
                <a:outerShdw blurRad="38100" dist="38100" dir="2700000" algn="tl">
                  <a:srgbClr val="000000">
                    <a:alpha val="43137"/>
                  </a:srgbClr>
                </a:outerShdw>
              </a:effectLst>
            </a:endParaRPr>
          </a:p>
        </p:txBody>
      </p:sp>
      <p:pic>
        <p:nvPicPr>
          <p:cNvPr id="7170" name="Picture 2" descr="http://voodoodr06.files.wordpress.com/2011/09/wall-street-poster-1.jpg?w=430&amp;h=651&amp;h=651"/>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921"/>
          <a:stretch/>
        </p:blipFill>
        <p:spPr bwMode="auto">
          <a:xfrm>
            <a:off x="0" y="0"/>
            <a:ext cx="4572000" cy="685800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7172" name="Picture 4" descr="http://www.csmonitor.com/var/ezflow_site/storage/images/media/images/1002-occupy-wall-street-purpose.jpg/10783745-1-eng-US/1002-occupy-wall-street-purpose.jpg_full_600.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72000" y="3810001"/>
            <a:ext cx="4572001" cy="3048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6" name="Title 1"/>
          <p:cNvSpPr txBox="1">
            <a:spLocks/>
          </p:cNvSpPr>
          <p:nvPr/>
        </p:nvSpPr>
        <p:spPr>
          <a:xfrm>
            <a:off x="4735551" y="1828800"/>
            <a:ext cx="4267200" cy="1706562"/>
          </a:xfrm>
          <a:prstGeom prst="rect">
            <a:avLst/>
          </a:prstGeom>
        </p:spPr>
        <p:style>
          <a:lnRef idx="1">
            <a:schemeClr val="accent2"/>
          </a:lnRef>
          <a:fillRef idx="3">
            <a:schemeClr val="accent2"/>
          </a:fillRef>
          <a:effectRef idx="2">
            <a:schemeClr val="accent2"/>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chemeClr val="bg1"/>
                </a:solidFill>
                <a:effectLst>
                  <a:outerShdw blurRad="38100" dist="38100" dir="2700000" algn="tl">
                    <a:srgbClr val="000000">
                      <a:alpha val="43137"/>
                    </a:srgbClr>
                  </a:outerShdw>
                </a:effectLst>
                <a:latin typeface="Stencil" pitchFamily="82" charset="0"/>
              </a:rPr>
              <a:t>OCCUPY </a:t>
            </a:r>
          </a:p>
          <a:p>
            <a:r>
              <a:rPr lang="en-US" sz="4800" dirty="0" smtClean="0">
                <a:solidFill>
                  <a:schemeClr val="bg1"/>
                </a:solidFill>
                <a:effectLst>
                  <a:outerShdw blurRad="38100" dist="38100" dir="2700000" algn="tl">
                    <a:srgbClr val="000000">
                      <a:alpha val="43137"/>
                    </a:srgbClr>
                  </a:outerShdw>
                </a:effectLst>
                <a:latin typeface="Stencil" pitchFamily="82" charset="0"/>
              </a:rPr>
              <a:t>WALL STREET</a:t>
            </a:r>
            <a:endParaRPr lang="en-US" sz="4800" dirty="0">
              <a:solidFill>
                <a:schemeClr val="bg1"/>
              </a:solidFill>
              <a:effectLst>
                <a:outerShdw blurRad="38100" dist="38100" dir="2700000" algn="tl">
                  <a:srgbClr val="000000">
                    <a:alpha val="43137"/>
                  </a:srgbClr>
                </a:outerShdw>
              </a:effectLst>
              <a:latin typeface="Stencil"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795350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59872" y="228598"/>
            <a:ext cx="5867401" cy="2667001"/>
          </a:xfrm>
        </p:spPr>
        <p:txBody>
          <a:bodyPr>
            <a:normAutofit/>
          </a:bodyPr>
          <a:lstStyle/>
          <a:p>
            <a:pPr marL="0" indent="0" algn="ctr">
              <a:buNone/>
            </a:pPr>
            <a:r>
              <a:rPr lang="en-US" sz="2800" b="1" dirty="0" smtClean="0">
                <a:solidFill>
                  <a:schemeClr val="bg1"/>
                </a:solidFill>
              </a:rPr>
              <a:t>Started in New York City’s with a few hundred protesters on September 17, 2011, the protests have grown in size over the last month, with more than 15,000 people camped out in NYC’s Liberty Plaza Park</a:t>
            </a:r>
            <a:endParaRPr lang="en-US" sz="2800" b="1" dirty="0">
              <a:solidFill>
                <a:schemeClr val="bg1"/>
              </a:solidFill>
            </a:endParaRPr>
          </a:p>
        </p:txBody>
      </p:sp>
      <p:pic>
        <p:nvPicPr>
          <p:cNvPr id="8194" name="Picture 2" descr="http://i.huffpost.com/gen/371496/thumbs/r-OCCUPY-WALL-STREET-large570.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 y="3039978"/>
            <a:ext cx="9144001" cy="381802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8196" name="Picture 4" descr="http://assets.rollingstone.com/assets/images/story/my-advice-to-the-occupy-wall-street-protesters-20111012/1000x306/main.jp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 y="-1"/>
            <a:ext cx="3048001" cy="304800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160670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00" name="Picture 4" descr="http://www.wbaltv.com/2011/1007/29416257_320X240.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029200" y="3810001"/>
            <a:ext cx="4114800" cy="308610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102" name="Picture 6" descr="occupy day2"/>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2418"/>
          <a:stretch/>
        </p:blipFill>
        <p:spPr bwMode="auto">
          <a:xfrm>
            <a:off x="1" y="3810001"/>
            <a:ext cx="5051608" cy="307463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104" name="Picture 8" descr="Day Two of Occupy Baltimore. (Photo by Fern Shen)"/>
          <p:cNvPicPr>
            <a:picLocks noChangeAspect="1" noChangeArrowheads="1"/>
          </p:cNvPicPr>
          <p:nvPr/>
        </p:nvPicPr>
        <p:blipFill rotWithShape="1">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5523" r="23050"/>
          <a:stretch/>
        </p:blipFill>
        <p:spPr bwMode="auto">
          <a:xfrm>
            <a:off x="6071563" y="1"/>
            <a:ext cx="3072437" cy="3810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9" name="Picture 2" descr="http://www.thetowerlight.com/files/2011/10/FILEOccupyBmore001-Kaitlin.jpg"/>
          <p:cNvPicPr>
            <a:picLocks noChangeAspect="1" noChangeArrowheads="1"/>
          </p:cNvPicPr>
          <p:nvPr/>
        </p:nvPicPr>
        <p:blipFill rotWithShape="1">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5660"/>
          <a:stretch/>
        </p:blipFill>
        <p:spPr bwMode="auto">
          <a:xfrm>
            <a:off x="13661" y="-10357"/>
            <a:ext cx="6057902" cy="381000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0" name="Content Placeholder 2"/>
          <p:cNvSpPr>
            <a:spLocks noGrp="1"/>
          </p:cNvSpPr>
          <p:nvPr>
            <p:ph idx="1"/>
          </p:nvPr>
        </p:nvSpPr>
        <p:spPr>
          <a:xfrm>
            <a:off x="13660" y="3428999"/>
            <a:ext cx="9130339" cy="370645"/>
          </a:xfrm>
        </p:spPr>
        <p:style>
          <a:lnRef idx="2">
            <a:schemeClr val="dk1">
              <a:shade val="50000"/>
            </a:schemeClr>
          </a:lnRef>
          <a:fillRef idx="1">
            <a:schemeClr val="dk1"/>
          </a:fillRef>
          <a:effectRef idx="0">
            <a:schemeClr val="dk1"/>
          </a:effectRef>
          <a:fontRef idx="minor">
            <a:schemeClr val="lt1"/>
          </a:fontRef>
        </p:style>
        <p:txBody>
          <a:bodyPr>
            <a:normAutofit fontScale="77500" lnSpcReduction="20000"/>
          </a:bodyPr>
          <a:lstStyle/>
          <a:p>
            <a:pPr marL="0" indent="0" algn="ctr">
              <a:buNone/>
            </a:pPr>
            <a:r>
              <a:rPr lang="en-US" sz="2800" b="1" dirty="0" smtClean="0"/>
              <a:t>It has grown over time and has even spread to the Inner Harbor in Baltimore.</a:t>
            </a:r>
            <a:endParaRPr lang="en-US" sz="2800" b="1"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313642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54238" cy="685800"/>
          </a:xfrm>
        </p:spPr>
        <p:txBody>
          <a:bodyPr>
            <a:noAutofit/>
          </a:bodyPr>
          <a:lstStyle/>
          <a:p>
            <a:r>
              <a:rPr lang="en-US" sz="2800" dirty="0" smtClean="0">
                <a:solidFill>
                  <a:schemeClr val="bg1"/>
                </a:solidFill>
                <a:effectLst>
                  <a:outerShdw blurRad="38100" dist="38100" dir="2700000" algn="tl">
                    <a:srgbClr val="000000">
                      <a:alpha val="43137"/>
                    </a:srgbClr>
                  </a:outerShdw>
                </a:effectLst>
                <a:latin typeface="Impact" pitchFamily="34" charset="0"/>
              </a:rPr>
              <a:t>And these protests are spreading all across the nation…</a:t>
            </a:r>
            <a:endParaRPr lang="en-US" sz="2800" dirty="0">
              <a:solidFill>
                <a:schemeClr val="bg1"/>
              </a:solidFill>
              <a:effectLst>
                <a:outerShdw blurRad="38100" dist="38100" dir="2700000" algn="tl">
                  <a:srgbClr val="000000">
                    <a:alpha val="43137"/>
                  </a:srgbClr>
                </a:outerShdw>
              </a:effectLst>
              <a:latin typeface="Impact" pitchFamily="34" charset="0"/>
            </a:endParaRPr>
          </a:p>
        </p:txBody>
      </p:sp>
      <p:pic>
        <p:nvPicPr>
          <p:cNvPr id="4" name="Picture 2" descr="Reblo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 y="1040771"/>
            <a:ext cx="4468419" cy="579107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146" name="Picture 2" descr="http://boingboing.net/wp-content/uploads/2011/10/IMG_3027.jpg"/>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3436"/>
          <a:stretch/>
        </p:blipFill>
        <p:spPr bwMode="auto">
          <a:xfrm>
            <a:off x="4585910" y="1040771"/>
            <a:ext cx="4378795" cy="282035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148" name="Picture 4" descr="http://soulsecretservice.com/wp-content/uploads/2011/09/Occupy-Los-Angeles1.png"/>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868237" y="3919815"/>
            <a:ext cx="2286000" cy="2937616"/>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6150" name="Picture 6" descr="http://www.13wmaz.com/assetpool/images/111006114740_occupy-atlanta.jpg"/>
          <p:cNvPicPr>
            <a:picLocks noChangeAspect="1" noChangeArrowheads="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508152" y="3924300"/>
            <a:ext cx="2267156" cy="29337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5" name="Content Placeholder 4"/>
          <p:cNvSpPr>
            <a:spLocks noGrp="1"/>
          </p:cNvSpPr>
          <p:nvPr>
            <p:ph idx="1"/>
          </p:nvPr>
        </p:nvSpPr>
        <p:spPr>
          <a:xfrm>
            <a:off x="471110" y="609600"/>
            <a:ext cx="8229600" cy="3535363"/>
          </a:xfrm>
        </p:spPr>
        <p:txBody>
          <a:bodyPr>
            <a:normAutofit/>
          </a:bodyPr>
          <a:lstStyle/>
          <a:p>
            <a:pPr marL="0" indent="0" algn="ctr">
              <a:buNone/>
            </a:pPr>
            <a:r>
              <a:rPr lang="en-US" sz="2000" b="1" dirty="0" smtClean="0">
                <a:solidFill>
                  <a:schemeClr val="bg1"/>
                </a:solidFill>
              </a:rPr>
              <a:t>They’re now in more than 60 major U.S. cities and even in foreign nations!</a:t>
            </a:r>
            <a:endParaRPr lang="en-US" sz="2000" b="1" dirty="0">
              <a:solidFill>
                <a:schemeClr val="bg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685108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700783"/>
          </a:xfrm>
        </p:spPr>
        <p:txBody>
          <a:bodyPr>
            <a:noAutofit/>
          </a:bodyPr>
          <a:lstStyle/>
          <a:p>
            <a:r>
              <a:rPr lang="en-US" sz="3600" b="1" dirty="0" smtClean="0">
                <a:effectLst>
                  <a:outerShdw blurRad="38100" dist="38100" dir="2700000" algn="tl">
                    <a:srgbClr val="000000">
                      <a:alpha val="43137"/>
                    </a:srgbClr>
                  </a:outerShdw>
                </a:effectLst>
                <a:latin typeface="Copperplate Gothic Bold" pitchFamily="34" charset="0"/>
              </a:rPr>
              <a:t>Well, if we want to better understand what they stand for, let’s see what they have to say…</a:t>
            </a:r>
            <a:endParaRPr lang="en-US" sz="3600" b="1" dirty="0">
              <a:effectLst>
                <a:outerShdw blurRad="38100" dist="38100" dir="2700000" algn="tl">
                  <a:srgbClr val="000000">
                    <a:alpha val="43137"/>
                  </a:srgbClr>
                </a:outerShdw>
              </a:effectLst>
              <a:latin typeface="Copperplate Gothic Bold" pitchFamily="34" charset="0"/>
            </a:endParaRPr>
          </a:p>
        </p:txBody>
      </p:sp>
      <p:pic>
        <p:nvPicPr>
          <p:cNvPr id="1026" name="Picture 2" descr="YES!"/>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0" y="1700783"/>
            <a:ext cx="9144000" cy="5157218"/>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7813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7425" t="19591" r="26903" b="19779"/>
          <a:stretch/>
        </p:blipFill>
        <p:spPr bwMode="auto">
          <a:xfrm>
            <a:off x="-27179" y="0"/>
            <a:ext cx="9184015" cy="68580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13184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7196" t="22687" r="26834" b="17214"/>
          <a:stretch/>
        </p:blipFill>
        <p:spPr bwMode="auto">
          <a:xfrm>
            <a:off x="0" y="0"/>
            <a:ext cx="9222049" cy="67818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64481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7046" t="25164" r="26984" b="13808"/>
          <a:stretch/>
        </p:blipFill>
        <p:spPr bwMode="auto">
          <a:xfrm>
            <a:off x="0" y="22194"/>
            <a:ext cx="9154033" cy="6835806"/>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026438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7388" t="23483" r="26940" b="16418"/>
          <a:stretch/>
        </p:blipFill>
        <p:spPr bwMode="auto">
          <a:xfrm>
            <a:off x="-1" y="0"/>
            <a:ext cx="9162167" cy="67818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03732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Objective</a:t>
            </a:r>
            <a:endParaRPr lang="en-US" b="1" dirty="0">
              <a:latin typeface="Candara"/>
              <a:cs typeface="Candara"/>
            </a:endParaRPr>
          </a:p>
        </p:txBody>
      </p:sp>
      <p:sp>
        <p:nvSpPr>
          <p:cNvPr id="3" name="Content Placeholder 2"/>
          <p:cNvSpPr>
            <a:spLocks noGrp="1"/>
          </p:cNvSpPr>
          <p:nvPr>
            <p:ph idx="1"/>
          </p:nvPr>
        </p:nvSpPr>
        <p:spPr/>
        <p:txBody>
          <a:bodyPr/>
          <a:lstStyle/>
          <a:p>
            <a:pPr>
              <a:buNone/>
            </a:pPr>
            <a:r>
              <a:rPr lang="en-US" dirty="0"/>
              <a:t>PSWBAT identify the rights embedded in the first amendment of the Constitution of the United States and analyze which of these were used in the Occupy </a:t>
            </a:r>
            <a:r>
              <a:rPr lang="en-US" dirty="0" smtClean="0"/>
              <a:t>Wall Street </a:t>
            </a:r>
            <a:r>
              <a:rPr lang="en-US" dirty="0"/>
              <a:t>movement by annotating an informational text.</a:t>
            </a:r>
            <a:r>
              <a:rPr lang="en-US" dirty="0" smtClean="0"/>
              <a:t>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5410200" cy="457200"/>
          </a:xfrm>
        </p:spPr>
        <p:style>
          <a:lnRef idx="2">
            <a:schemeClr val="dk1">
              <a:shade val="50000"/>
            </a:schemeClr>
          </a:lnRef>
          <a:fillRef idx="1">
            <a:schemeClr val="dk1"/>
          </a:fillRef>
          <a:effectRef idx="0">
            <a:schemeClr val="dk1"/>
          </a:effectRef>
          <a:fontRef idx="minor">
            <a:schemeClr val="lt1"/>
          </a:fontRef>
        </p:style>
        <p:txBody>
          <a:bodyPr>
            <a:noAutofit/>
          </a:bodyPr>
          <a:lstStyle/>
          <a:p>
            <a:r>
              <a:rPr lang="en-US" sz="2400" b="1" dirty="0" smtClean="0">
                <a:effectLst>
                  <a:outerShdw blurRad="38100" dist="38100" dir="2700000" algn="tl">
                    <a:srgbClr val="000000">
                      <a:alpha val="43137"/>
                    </a:srgbClr>
                  </a:outerShdw>
                </a:effectLst>
              </a:rPr>
              <a:t>Maybe this will clear it up a bit more…</a:t>
            </a:r>
            <a:endParaRPr lang="en-US" sz="24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609600"/>
            <a:ext cx="4876800" cy="1219200"/>
          </a:xfrm>
        </p:spPr>
        <p:txBody>
          <a:bodyPr>
            <a:normAutofit/>
          </a:bodyPr>
          <a:lstStyle/>
          <a:p>
            <a:pPr marL="0" indent="0">
              <a:buNone/>
            </a:pPr>
            <a:r>
              <a:rPr lang="en-US" sz="2400" b="1" i="1" dirty="0" smtClean="0"/>
              <a:t>Every year, Forbes magazine publishes a list of the 400 wealthiest people in the United States.</a:t>
            </a:r>
            <a:endParaRPr lang="en-US" sz="2400" b="1" i="1" dirty="0"/>
          </a:p>
        </p:txBody>
      </p:sp>
      <p:pic>
        <p:nvPicPr>
          <p:cNvPr id="14340" name="Picture 4" descr="http://cache.gawker.com/assets/images/gawker/2010/09/forbesbg.jp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410200" y="-1"/>
            <a:ext cx="3733800" cy="4842959"/>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4342" name="Picture 6" descr="Bill Gates"/>
          <p:cNvPicPr>
            <a:picLocks noChangeAspect="1" noChangeArrowheads="1"/>
          </p:cNvPicPr>
          <p:nvPr/>
        </p:nvPicPr>
        <p:blipFill rotWithShape="1">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4086" b="4357"/>
          <a:stretch/>
        </p:blipFill>
        <p:spPr bwMode="auto">
          <a:xfrm>
            <a:off x="116927" y="1996068"/>
            <a:ext cx="1470093" cy="204067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4344" name="Picture 8" descr="Warren Buffett"/>
          <p:cNvPicPr>
            <a:picLocks noChangeAspect="1" noChangeArrowheads="1"/>
          </p:cNvPicPr>
          <p:nvPr/>
        </p:nvPicPr>
        <p:blipFill rotWithShape="1">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4253" b="4414"/>
          <a:stretch/>
        </p:blipFill>
        <p:spPr bwMode="auto">
          <a:xfrm>
            <a:off x="1981200" y="2430771"/>
            <a:ext cx="1473690" cy="204067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4346" name="Picture 10" descr="Larry Ellison"/>
          <p:cNvPicPr>
            <a:picLocks noChangeAspect="1" noChangeArrowheads="1"/>
          </p:cNvPicPr>
          <p:nvPr/>
        </p:nvPicPr>
        <p:blipFill rotWithShape="1">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t="1580" b="4526"/>
          <a:stretch/>
        </p:blipFill>
        <p:spPr bwMode="auto">
          <a:xfrm>
            <a:off x="3880624" y="1996067"/>
            <a:ext cx="1433509" cy="2040673"/>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9" name="Content Placeholder 2"/>
          <p:cNvSpPr txBox="1">
            <a:spLocks/>
          </p:cNvSpPr>
          <p:nvPr/>
        </p:nvSpPr>
        <p:spPr>
          <a:xfrm>
            <a:off x="116927" y="4021872"/>
            <a:ext cx="1470093"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1600" b="1" i="1" dirty="0" smtClean="0"/>
              <a:t>Bill Gates</a:t>
            </a:r>
          </a:p>
          <a:p>
            <a:pPr marL="0" indent="0" algn="ctr">
              <a:spcBef>
                <a:spcPts val="0"/>
              </a:spcBef>
              <a:buFont typeface="Arial" pitchFamily="34" charset="0"/>
              <a:buNone/>
            </a:pPr>
            <a:r>
              <a:rPr lang="en-US" sz="1600" b="1" i="1" dirty="0" smtClean="0"/>
              <a:t>$59B</a:t>
            </a:r>
          </a:p>
        </p:txBody>
      </p:sp>
      <p:sp>
        <p:nvSpPr>
          <p:cNvPr id="10" name="Content Placeholder 2"/>
          <p:cNvSpPr txBox="1">
            <a:spLocks/>
          </p:cNvSpPr>
          <p:nvPr/>
        </p:nvSpPr>
        <p:spPr>
          <a:xfrm>
            <a:off x="1984797" y="1804443"/>
            <a:ext cx="1470093"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1600" b="1" i="1" dirty="0" smtClean="0"/>
              <a:t>Warren Buffett</a:t>
            </a:r>
          </a:p>
          <a:p>
            <a:pPr marL="0" indent="0" algn="ctr">
              <a:spcBef>
                <a:spcPts val="0"/>
              </a:spcBef>
              <a:buFont typeface="Arial" pitchFamily="34" charset="0"/>
              <a:buNone/>
            </a:pPr>
            <a:r>
              <a:rPr lang="en-US" sz="1600" b="1" i="1" dirty="0" smtClean="0"/>
              <a:t>$39B</a:t>
            </a:r>
          </a:p>
        </p:txBody>
      </p:sp>
      <p:sp>
        <p:nvSpPr>
          <p:cNvPr id="11" name="Content Placeholder 2"/>
          <p:cNvSpPr txBox="1">
            <a:spLocks/>
          </p:cNvSpPr>
          <p:nvPr/>
        </p:nvSpPr>
        <p:spPr>
          <a:xfrm>
            <a:off x="3844040" y="4014437"/>
            <a:ext cx="1470093"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 typeface="Arial" pitchFamily="34" charset="0"/>
              <a:buNone/>
            </a:pPr>
            <a:r>
              <a:rPr lang="en-US" sz="1600" b="1" i="1" dirty="0" smtClean="0"/>
              <a:t>Larry Ellison</a:t>
            </a:r>
          </a:p>
          <a:p>
            <a:pPr marL="0" indent="0" algn="ctr">
              <a:spcBef>
                <a:spcPts val="0"/>
              </a:spcBef>
              <a:buFont typeface="Arial" pitchFamily="34" charset="0"/>
              <a:buNone/>
            </a:pPr>
            <a:r>
              <a:rPr lang="en-US" sz="1600" b="1" i="1" dirty="0" smtClean="0"/>
              <a:t>$33B</a:t>
            </a:r>
          </a:p>
        </p:txBody>
      </p:sp>
      <p:sp>
        <p:nvSpPr>
          <p:cNvPr id="12" name="Content Placeholder 2"/>
          <p:cNvSpPr txBox="1">
            <a:spLocks/>
          </p:cNvSpPr>
          <p:nvPr/>
        </p:nvSpPr>
        <p:spPr>
          <a:xfrm>
            <a:off x="1752599" y="4947306"/>
            <a:ext cx="3124201" cy="1658203"/>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i="1" dirty="0" smtClean="0"/>
              <a:t>50 of the 400 wealthiest people in America live in New York City.  Their combined net worth totaled $211 billion.</a:t>
            </a:r>
            <a:endParaRPr lang="en-US" sz="2400" b="1" i="1" dirty="0"/>
          </a:p>
        </p:txBody>
      </p:sp>
      <p:sp>
        <p:nvSpPr>
          <p:cNvPr id="13" name="Content Placeholder 2"/>
          <p:cNvSpPr txBox="1">
            <a:spLocks/>
          </p:cNvSpPr>
          <p:nvPr/>
        </p:nvSpPr>
        <p:spPr>
          <a:xfrm>
            <a:off x="7314271" y="5078526"/>
            <a:ext cx="1752600" cy="1395761"/>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2400" b="1" i="1" dirty="0" smtClean="0"/>
              <a:t>20 % of </a:t>
            </a:r>
          </a:p>
          <a:p>
            <a:pPr marL="0" indent="0">
              <a:spcBef>
                <a:spcPts val="0"/>
              </a:spcBef>
              <a:buFont typeface="Arial" pitchFamily="34" charset="0"/>
              <a:buNone/>
            </a:pPr>
            <a:r>
              <a:rPr lang="en-US" sz="2400" b="1" i="1" dirty="0" smtClean="0"/>
              <a:t>New Yorkers live in poverty.</a:t>
            </a:r>
            <a:endParaRPr lang="en-US" sz="2400" b="1" i="1" dirty="0"/>
          </a:p>
        </p:txBody>
      </p:sp>
      <p:pic>
        <p:nvPicPr>
          <p:cNvPr id="14348" name="Picture 12" descr="http://free.clipartof.com/63-Free-Retro-Clipart-Illustration-Of-Man-Carrying-Big-Bag-Of-Money-With-Dollar-Sign.jpg"/>
          <p:cNvPicPr>
            <a:picLocks noChangeAspect="1" noChangeArrowheads="1"/>
          </p:cNvPicPr>
          <p:nvPr/>
        </p:nvPicPr>
        <p:blipFill>
          <a:blip r:embed="rId6"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150380" y="4724399"/>
            <a:ext cx="1602219" cy="2059077"/>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4350" name="Picture 14" descr="http://t2.gstatic.com/images?q=tbn:ANd9GcSEi-tBAyXDb3C5slQj8wozm15_wVZaIv0MWHY1kFh7ZkbmD8gSegckzh5pYw"/>
          <p:cNvPicPr>
            <a:picLocks noChangeAspect="1" noChangeArrowheads="1"/>
          </p:cNvPicPr>
          <p:nvPr/>
        </p:nvPicPr>
        <p:blipFill>
          <a:blip r:embed="rId7">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4829175" y="4916575"/>
            <a:ext cx="2447925" cy="1866901"/>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extBox 3"/>
          <p:cNvSpPr txBox="1"/>
          <p:nvPr/>
        </p:nvSpPr>
        <p:spPr>
          <a:xfrm>
            <a:off x="116927" y="3601311"/>
            <a:ext cx="685800" cy="400110"/>
          </a:xfrm>
          <a:prstGeom prst="rect">
            <a:avLst/>
          </a:prstGeom>
          <a:noFill/>
        </p:spPr>
        <p:txBody>
          <a:bodyPr wrap="square" rtlCol="0">
            <a:spAutoFit/>
          </a:bodyPr>
          <a:lstStyle/>
          <a:p>
            <a:r>
              <a:rPr lang="en-US" sz="2000" b="1" dirty="0" smtClean="0">
                <a:solidFill>
                  <a:schemeClr val="bg1"/>
                </a:solidFill>
              </a:rPr>
              <a:t>#1</a:t>
            </a:r>
            <a:endParaRPr lang="en-US" sz="2000" b="1" dirty="0">
              <a:solidFill>
                <a:schemeClr val="bg1"/>
              </a:solidFill>
            </a:endParaRPr>
          </a:p>
        </p:txBody>
      </p:sp>
      <p:sp>
        <p:nvSpPr>
          <p:cNvPr id="17" name="TextBox 16"/>
          <p:cNvSpPr txBox="1"/>
          <p:nvPr/>
        </p:nvSpPr>
        <p:spPr>
          <a:xfrm>
            <a:off x="2719842" y="2421478"/>
            <a:ext cx="735047" cy="400110"/>
          </a:xfrm>
          <a:prstGeom prst="rect">
            <a:avLst/>
          </a:prstGeom>
          <a:noFill/>
        </p:spPr>
        <p:txBody>
          <a:bodyPr wrap="square" rtlCol="0">
            <a:spAutoFit/>
          </a:bodyPr>
          <a:lstStyle/>
          <a:p>
            <a:pPr algn="r"/>
            <a:r>
              <a:rPr lang="en-US" sz="2000" b="1" dirty="0" smtClean="0"/>
              <a:t>#2</a:t>
            </a:r>
            <a:endParaRPr lang="en-US" sz="2000" b="1" dirty="0"/>
          </a:p>
        </p:txBody>
      </p:sp>
      <p:sp>
        <p:nvSpPr>
          <p:cNvPr id="18" name="TextBox 17"/>
          <p:cNvSpPr txBox="1"/>
          <p:nvPr/>
        </p:nvSpPr>
        <p:spPr>
          <a:xfrm>
            <a:off x="4597378" y="1996068"/>
            <a:ext cx="685800" cy="400110"/>
          </a:xfrm>
          <a:prstGeom prst="rect">
            <a:avLst/>
          </a:prstGeom>
          <a:noFill/>
        </p:spPr>
        <p:txBody>
          <a:bodyPr wrap="square" rtlCol="0">
            <a:spAutoFit/>
          </a:bodyPr>
          <a:lstStyle/>
          <a:p>
            <a:pPr algn="r"/>
            <a:r>
              <a:rPr lang="en-US" sz="2000" b="1" dirty="0" smtClean="0">
                <a:solidFill>
                  <a:schemeClr val="bg1"/>
                </a:solidFill>
              </a:rPr>
              <a:t>#3</a:t>
            </a:r>
            <a:endParaRPr lang="en-US" sz="2000" b="1" dirty="0">
              <a:solidFill>
                <a:schemeClr val="bg1"/>
              </a:solidFill>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870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342"/>
                                        </p:tgtEl>
                                        <p:attrNameLst>
                                          <p:attrName>style.visibility</p:attrName>
                                        </p:attrNameLst>
                                      </p:cBhvr>
                                      <p:to>
                                        <p:strVal val="visible"/>
                                      </p:to>
                                    </p:set>
                                    <p:animEffect transition="in" filter="fade">
                                      <p:cBhvr>
                                        <p:cTn id="12" dur="1000"/>
                                        <p:tgtEl>
                                          <p:spTgt spid="14342"/>
                                        </p:tgtEl>
                                      </p:cBhvr>
                                    </p:animEffect>
                                    <p:anim calcmode="lin" valueType="num">
                                      <p:cBhvr>
                                        <p:cTn id="13" dur="1000" fill="hold"/>
                                        <p:tgtEl>
                                          <p:spTgt spid="14342"/>
                                        </p:tgtEl>
                                        <p:attrNameLst>
                                          <p:attrName>ppt_x</p:attrName>
                                        </p:attrNameLst>
                                      </p:cBhvr>
                                      <p:tavLst>
                                        <p:tav tm="0">
                                          <p:val>
                                            <p:strVal val="#ppt_x"/>
                                          </p:val>
                                        </p:tav>
                                        <p:tav tm="100000">
                                          <p:val>
                                            <p:strVal val="#ppt_x"/>
                                          </p:val>
                                        </p:tav>
                                      </p:tavLst>
                                    </p:anim>
                                    <p:anim calcmode="lin" valueType="num">
                                      <p:cBhvr>
                                        <p:cTn id="14" dur="1000" fill="hold"/>
                                        <p:tgtEl>
                                          <p:spTgt spid="143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344"/>
                                        </p:tgtEl>
                                        <p:attrNameLst>
                                          <p:attrName>style.visibility</p:attrName>
                                        </p:attrNameLst>
                                      </p:cBhvr>
                                      <p:to>
                                        <p:strVal val="visible"/>
                                      </p:to>
                                    </p:set>
                                    <p:anim calcmode="lin" valueType="num">
                                      <p:cBhvr additive="base">
                                        <p:cTn id="23" dur="500" fill="hold"/>
                                        <p:tgtEl>
                                          <p:spTgt spid="14344"/>
                                        </p:tgtEl>
                                        <p:attrNameLst>
                                          <p:attrName>ppt_x</p:attrName>
                                        </p:attrNameLst>
                                      </p:cBhvr>
                                      <p:tavLst>
                                        <p:tav tm="0">
                                          <p:val>
                                            <p:strVal val="#ppt_x"/>
                                          </p:val>
                                        </p:tav>
                                        <p:tav tm="100000">
                                          <p:val>
                                            <p:strVal val="#ppt_x"/>
                                          </p:val>
                                        </p:tav>
                                      </p:tavLst>
                                    </p:anim>
                                    <p:anim calcmode="lin" valueType="num">
                                      <p:cBhvr additive="base">
                                        <p:cTn id="24" dur="500" fill="hold"/>
                                        <p:tgtEl>
                                          <p:spTgt spid="14344"/>
                                        </p:tgtEl>
                                        <p:attrNameLst>
                                          <p:attrName>ppt_y</p:attrName>
                                        </p:attrNameLst>
                                      </p:cBhvr>
                                      <p:tavLst>
                                        <p:tav tm="0">
                                          <p:val>
                                            <p:strVal val="1+#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346"/>
                                        </p:tgtEl>
                                        <p:attrNameLst>
                                          <p:attrName>style.visibility</p:attrName>
                                        </p:attrNameLst>
                                      </p:cBhvr>
                                      <p:to>
                                        <p:strVal val="visible"/>
                                      </p:to>
                                    </p:set>
                                    <p:animEffect transition="in" filter="fade">
                                      <p:cBhvr>
                                        <p:cTn id="32" dur="500"/>
                                        <p:tgtEl>
                                          <p:spTgt spid="143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4348"/>
                                        </p:tgtEl>
                                        <p:attrNameLst>
                                          <p:attrName>style.visibility</p:attrName>
                                        </p:attrNameLst>
                                      </p:cBhvr>
                                      <p:to>
                                        <p:strVal val="visible"/>
                                      </p:to>
                                    </p:set>
                                    <p:anim calcmode="lin" valueType="num">
                                      <p:cBhvr additive="base">
                                        <p:cTn id="44" dur="500" fill="hold"/>
                                        <p:tgtEl>
                                          <p:spTgt spid="14348"/>
                                        </p:tgtEl>
                                        <p:attrNameLst>
                                          <p:attrName>ppt_x</p:attrName>
                                        </p:attrNameLst>
                                      </p:cBhvr>
                                      <p:tavLst>
                                        <p:tav tm="0">
                                          <p:val>
                                            <p:strVal val="#ppt_x"/>
                                          </p:val>
                                        </p:tav>
                                        <p:tav tm="100000">
                                          <p:val>
                                            <p:strVal val="#ppt_x"/>
                                          </p:val>
                                        </p:tav>
                                      </p:tavLst>
                                    </p:anim>
                                    <p:anim calcmode="lin" valueType="num">
                                      <p:cBhvr additive="base">
                                        <p:cTn id="45" dur="500" fill="hold"/>
                                        <p:tgtEl>
                                          <p:spTgt spid="1434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14350"/>
                                        </p:tgtEl>
                                        <p:attrNameLst>
                                          <p:attrName>style.visibility</p:attrName>
                                        </p:attrNameLst>
                                      </p:cBhvr>
                                      <p:to>
                                        <p:strVal val="visible"/>
                                      </p:to>
                                    </p:set>
                                    <p:anim calcmode="lin" valueType="num">
                                      <p:cBhvr additive="base">
                                        <p:cTn id="54" dur="500" fill="hold"/>
                                        <p:tgtEl>
                                          <p:spTgt spid="14350"/>
                                        </p:tgtEl>
                                        <p:attrNameLst>
                                          <p:attrName>ppt_x</p:attrName>
                                        </p:attrNameLst>
                                      </p:cBhvr>
                                      <p:tavLst>
                                        <p:tav tm="0">
                                          <p:val>
                                            <p:strVal val="#ppt_x"/>
                                          </p:val>
                                        </p:tav>
                                        <p:tav tm="100000">
                                          <p:val>
                                            <p:strVal val="#ppt_x"/>
                                          </p:val>
                                        </p:tav>
                                      </p:tavLst>
                                    </p:anim>
                                    <p:anim calcmode="lin" valueType="num">
                                      <p:cBhvr additive="base">
                                        <p:cTn id="55" dur="500" fill="hold"/>
                                        <p:tgtEl>
                                          <p:spTgt spid="143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7" grpId="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p:nvPr/>
        </p:nvPicPr>
        <p:blipFill rotWithShape="1">
          <a:blip r:embed="rId2"/>
          <a:srcRect l="5930" t="19374" r="43910" b="18204"/>
          <a:stretch/>
        </p:blipFill>
        <p:spPr bwMode="auto">
          <a:xfrm>
            <a:off x="76200" y="76200"/>
            <a:ext cx="8991600" cy="670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53640926-AAD7-44D8-BBD7-CCE9431645EC}">
              <a14:shadowObscured xmlns:a14="http://schemas.microsoft.com/office/drawing/2010/main" xmlns:p="http://schemas.openxmlformats.org/presentationml/2006/main" xmlns:r="http://schemas.openxmlformats.org/officeDocument/2006/relationships" xmlns:a="http://schemas.openxmlformats.org/drawingml/2006/main" xmlns=""/>
            </a:ext>
          </a:extLst>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16408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Annotating an Article</a:t>
            </a:r>
            <a:endParaRPr lang="en-US" b="1" dirty="0">
              <a:latin typeface="Candara"/>
              <a:cs typeface="Candara"/>
            </a:endParaRPr>
          </a:p>
        </p:txBody>
      </p:sp>
      <p:sp>
        <p:nvSpPr>
          <p:cNvPr id="3" name="Content Placeholder 2"/>
          <p:cNvSpPr>
            <a:spLocks noGrp="1"/>
          </p:cNvSpPr>
          <p:nvPr>
            <p:ph idx="1"/>
          </p:nvPr>
        </p:nvSpPr>
        <p:spPr/>
        <p:txBody>
          <a:bodyPr/>
          <a:lstStyle/>
          <a:p>
            <a:r>
              <a:rPr lang="en-US" dirty="0" smtClean="0"/>
              <a:t>We are going to highlight and annotate an article about Occupy Wall Street</a:t>
            </a:r>
          </a:p>
          <a:p>
            <a:r>
              <a:rPr lang="en-US" dirty="0" smtClean="0"/>
              <a:t>I want you to pull out the movement’s goals, as well as the first amendment rights that the movement is using to reach its goals.  </a:t>
            </a:r>
          </a:p>
          <a:p>
            <a:r>
              <a:rPr lang="en-US" dirty="0" smtClean="0"/>
              <a:t>Let’s start by doing it together.</a:t>
            </a:r>
          </a:p>
          <a:p>
            <a:r>
              <a:rPr lang="en-US" dirty="0" smtClean="0"/>
              <a:t>Follow along with me as I show you how.</a:t>
            </a:r>
          </a:p>
          <a:p>
            <a:pPr>
              <a:buNone/>
            </a:pPr>
            <a:endParaRPr lang="en-US"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Occupy Wall Street Article</a:t>
            </a:r>
            <a:endParaRPr lang="en-US" b="1" dirty="0">
              <a:latin typeface="Candara"/>
              <a:cs typeface="Candara"/>
            </a:endParaRPr>
          </a:p>
        </p:txBody>
      </p:sp>
      <p:sp>
        <p:nvSpPr>
          <p:cNvPr id="3" name="Content Placeholder 2"/>
          <p:cNvSpPr>
            <a:spLocks noGrp="1"/>
          </p:cNvSpPr>
          <p:nvPr>
            <p:ph idx="1"/>
          </p:nvPr>
        </p:nvSpPr>
        <p:spPr/>
        <p:txBody>
          <a:bodyPr>
            <a:normAutofit lnSpcReduction="10000"/>
          </a:bodyPr>
          <a:lstStyle/>
          <a:p>
            <a:pPr>
              <a:buNone/>
            </a:pPr>
            <a:r>
              <a:rPr lang="en-US" dirty="0">
                <a:latin typeface="Candara"/>
                <a:cs typeface="Candara"/>
              </a:rPr>
              <a:t>Occupy Wall Street is a diffuse group of activists who say they stand against corporate greed, social inequality and the corrosive power of major banks and multinational corporations over the democratic process. On Sept. 17, 2011, the group began a loosely organized protest in New York’s financial district, encamping in </a:t>
            </a:r>
            <a:r>
              <a:rPr lang="en-US" dirty="0" err="1">
                <a:latin typeface="Candara"/>
                <a:cs typeface="Candara"/>
              </a:rPr>
              <a:t>Zuccotti</a:t>
            </a:r>
            <a:r>
              <a:rPr lang="en-US" dirty="0">
                <a:latin typeface="Candara"/>
                <a:cs typeface="Candara"/>
              </a:rPr>
              <a:t> Park, a privately owned park open to the public in Lower Manhattan.</a:t>
            </a:r>
          </a:p>
          <a:p>
            <a:pPr>
              <a:buNone/>
            </a:pPr>
            <a:endParaRPr lang="en-US" dirty="0">
              <a:latin typeface="Candara"/>
              <a:cs typeface="Candar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67920" cy="1143000"/>
          </a:xfrm>
        </p:spPr>
        <p:txBody>
          <a:bodyPr/>
          <a:lstStyle/>
          <a:p>
            <a:r>
              <a:rPr lang="en-US" b="1" dirty="0" smtClean="0">
                <a:latin typeface="Candara"/>
                <a:cs typeface="Candara"/>
              </a:rPr>
              <a:t>I. First Amendment Rights</a:t>
            </a:r>
            <a:endParaRPr lang="en-US" b="1" dirty="0">
              <a:latin typeface="Candara"/>
              <a:cs typeface="Candara"/>
            </a:endParaRPr>
          </a:p>
        </p:txBody>
      </p:sp>
      <p:sp>
        <p:nvSpPr>
          <p:cNvPr id="3" name="Content Placeholder 2"/>
          <p:cNvSpPr>
            <a:spLocks noGrp="1"/>
          </p:cNvSpPr>
          <p:nvPr>
            <p:ph idx="1"/>
          </p:nvPr>
        </p:nvSpPr>
        <p:spPr/>
        <p:txBody>
          <a:bodyPr>
            <a:normAutofit/>
          </a:bodyPr>
          <a:lstStyle/>
          <a:p>
            <a:pPr lvl="0">
              <a:buNone/>
            </a:pPr>
            <a:r>
              <a:rPr lang="en-US" b="1" dirty="0" smtClean="0">
                <a:latin typeface="Candara"/>
                <a:cs typeface="Candara"/>
              </a:rPr>
              <a:t>A. Freedom </a:t>
            </a:r>
            <a:r>
              <a:rPr lang="en-US" b="1" dirty="0">
                <a:latin typeface="Candara"/>
                <a:cs typeface="Candara"/>
              </a:rPr>
              <a:t>of Speech</a:t>
            </a:r>
            <a:endParaRPr lang="en-US" b="1" dirty="0" smtClean="0">
              <a:latin typeface="Candara"/>
              <a:cs typeface="Candara"/>
            </a:endParaRPr>
          </a:p>
          <a:p>
            <a:pPr lvl="0">
              <a:buNone/>
            </a:pPr>
            <a:r>
              <a:rPr lang="en-US" b="1" dirty="0" smtClean="0">
                <a:latin typeface="Candara"/>
                <a:cs typeface="Candara"/>
              </a:rPr>
              <a:t>	1. Citizens </a:t>
            </a:r>
            <a:r>
              <a:rPr lang="en-US" b="1" dirty="0">
                <a:latin typeface="Candara"/>
                <a:cs typeface="Candara"/>
              </a:rPr>
              <a:t>can say what they want</a:t>
            </a:r>
            <a:endParaRPr lang="en-US" b="1" dirty="0" smtClean="0">
              <a:latin typeface="Candara"/>
              <a:cs typeface="Candara"/>
            </a:endParaRPr>
          </a:p>
          <a:p>
            <a:pPr lvl="0">
              <a:buNone/>
            </a:pPr>
            <a:r>
              <a:rPr lang="en-US" b="1" dirty="0" smtClean="0">
                <a:latin typeface="Candara"/>
                <a:cs typeface="Candara"/>
              </a:rPr>
              <a:t>	2. Citizens </a:t>
            </a:r>
            <a:r>
              <a:rPr lang="en-US" b="1" dirty="0">
                <a:latin typeface="Candara"/>
                <a:cs typeface="Candara"/>
              </a:rPr>
              <a:t>can express their thoughts and beliefs symbolically (through what you wear, signs you hold, or things you do</a:t>
            </a:r>
            <a:r>
              <a:rPr lang="en-US" b="1" dirty="0" smtClean="0">
                <a:latin typeface="Candara"/>
                <a:cs typeface="Candara"/>
              </a:rPr>
              <a:t>)</a:t>
            </a:r>
            <a:endParaRPr lang="en-US" b="1" dirty="0">
              <a:latin typeface="Candara"/>
              <a:cs typeface="Candara"/>
            </a:endParaRPr>
          </a:p>
        </p:txBody>
      </p:sp>
      <p:pic>
        <p:nvPicPr>
          <p:cNvPr id="4" name="Picture 3"/>
          <p:cNvPicPr>
            <a:picLocks noChangeAspect="1"/>
          </p:cNvPicPr>
          <p:nvPr/>
        </p:nvPicPr>
        <p:blipFill>
          <a:blip r:embed="rId2"/>
          <a:stretch>
            <a:fillRect/>
          </a:stretch>
        </p:blipFill>
        <p:spPr>
          <a:xfrm>
            <a:off x="6908744" y="4505317"/>
            <a:ext cx="1778056" cy="2087283"/>
          </a:xfrm>
          <a:prstGeom prst="rect">
            <a:avLst/>
          </a:prstGeom>
        </p:spPr>
      </p:pic>
      <p:pic>
        <p:nvPicPr>
          <p:cNvPr id="5" name="Picture 4"/>
          <p:cNvPicPr>
            <a:picLocks noChangeAspect="1"/>
          </p:cNvPicPr>
          <p:nvPr/>
        </p:nvPicPr>
        <p:blipFill>
          <a:blip r:embed="rId3"/>
          <a:stretch>
            <a:fillRect/>
          </a:stretch>
        </p:blipFill>
        <p:spPr>
          <a:xfrm>
            <a:off x="3491684" y="4675540"/>
            <a:ext cx="2476500" cy="1689100"/>
          </a:xfrm>
          <a:prstGeom prst="rect">
            <a:avLst/>
          </a:prstGeom>
        </p:spPr>
      </p:pic>
      <p:pic>
        <p:nvPicPr>
          <p:cNvPr id="6" name="Picture 5"/>
          <p:cNvPicPr>
            <a:picLocks noChangeAspect="1"/>
          </p:cNvPicPr>
          <p:nvPr/>
        </p:nvPicPr>
        <p:blipFill>
          <a:blip r:embed="rId4"/>
          <a:stretch>
            <a:fillRect/>
          </a:stretch>
        </p:blipFill>
        <p:spPr>
          <a:xfrm>
            <a:off x="7094817" y="1257737"/>
            <a:ext cx="1591983" cy="1591983"/>
          </a:xfrm>
          <a:prstGeom prst="rect">
            <a:avLst/>
          </a:prstGeom>
        </p:spPr>
      </p:pic>
      <p:pic>
        <p:nvPicPr>
          <p:cNvPr id="7" name="Picture 6"/>
          <p:cNvPicPr>
            <a:picLocks noChangeAspect="1"/>
          </p:cNvPicPr>
          <p:nvPr/>
        </p:nvPicPr>
        <p:blipFill>
          <a:blip r:embed="rId4"/>
          <a:stretch>
            <a:fillRect/>
          </a:stretch>
        </p:blipFill>
        <p:spPr>
          <a:xfrm>
            <a:off x="1054109" y="4675540"/>
            <a:ext cx="1591983" cy="159198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I. First Amendment Rights</a:t>
            </a:r>
            <a:endParaRPr lang="en-US" b="1" dirty="0">
              <a:latin typeface="Candara"/>
              <a:cs typeface="Candara"/>
            </a:endParaRPr>
          </a:p>
        </p:txBody>
      </p:sp>
      <p:sp>
        <p:nvSpPr>
          <p:cNvPr id="3" name="Content Placeholder 2"/>
          <p:cNvSpPr>
            <a:spLocks noGrp="1"/>
          </p:cNvSpPr>
          <p:nvPr>
            <p:ph idx="1"/>
          </p:nvPr>
        </p:nvSpPr>
        <p:spPr/>
        <p:txBody>
          <a:bodyPr>
            <a:normAutofit/>
          </a:bodyPr>
          <a:lstStyle/>
          <a:p>
            <a:pPr lvl="0">
              <a:buNone/>
            </a:pPr>
            <a:r>
              <a:rPr lang="en-US" b="1" dirty="0" smtClean="0">
                <a:solidFill>
                  <a:srgbClr val="000000"/>
                </a:solidFill>
                <a:latin typeface="Candara"/>
                <a:cs typeface="Candara"/>
              </a:rPr>
              <a:t>B. Freedom of Press</a:t>
            </a:r>
          </a:p>
          <a:p>
            <a:pPr lvl="0">
              <a:buNone/>
            </a:pPr>
            <a:r>
              <a:rPr lang="en-US" b="1" dirty="0" smtClean="0">
                <a:solidFill>
                  <a:srgbClr val="000000"/>
                </a:solidFill>
                <a:latin typeface="Candara"/>
                <a:cs typeface="Candara"/>
              </a:rPr>
              <a:t>	1. You can publish what you want in newspapers, magazines, pamphlets and signs</a:t>
            </a:r>
          </a:p>
          <a:p>
            <a:pPr>
              <a:buNone/>
            </a:pPr>
            <a:endParaRPr lang="en-US" dirty="0" smtClean="0"/>
          </a:p>
          <a:p>
            <a:pPr>
              <a:buNone/>
            </a:pPr>
            <a:endParaRPr lang="en-US" dirty="0"/>
          </a:p>
        </p:txBody>
      </p:sp>
      <p:pic>
        <p:nvPicPr>
          <p:cNvPr id="4" name="Picture 3"/>
          <p:cNvPicPr>
            <a:picLocks noChangeAspect="1"/>
          </p:cNvPicPr>
          <p:nvPr/>
        </p:nvPicPr>
        <p:blipFill>
          <a:blip r:embed="rId2"/>
          <a:stretch>
            <a:fillRect/>
          </a:stretch>
        </p:blipFill>
        <p:spPr>
          <a:xfrm>
            <a:off x="5950033" y="3365166"/>
            <a:ext cx="3077188" cy="3335705"/>
          </a:xfrm>
          <a:prstGeom prst="rect">
            <a:avLst/>
          </a:prstGeom>
        </p:spPr>
      </p:pic>
      <p:pic>
        <p:nvPicPr>
          <p:cNvPr id="5" name="Picture 4"/>
          <p:cNvPicPr>
            <a:picLocks noChangeAspect="1"/>
          </p:cNvPicPr>
          <p:nvPr/>
        </p:nvPicPr>
        <p:blipFill>
          <a:blip r:embed="rId3"/>
          <a:stretch>
            <a:fillRect/>
          </a:stretch>
        </p:blipFill>
        <p:spPr>
          <a:xfrm>
            <a:off x="288046" y="3779871"/>
            <a:ext cx="2540000" cy="2921000"/>
          </a:xfrm>
          <a:prstGeom prst="rect">
            <a:avLst/>
          </a:prstGeom>
        </p:spPr>
      </p:pic>
      <p:pic>
        <p:nvPicPr>
          <p:cNvPr id="6" name="Picture 5"/>
          <p:cNvPicPr>
            <a:picLocks noChangeAspect="1"/>
          </p:cNvPicPr>
          <p:nvPr/>
        </p:nvPicPr>
        <p:blipFill>
          <a:blip r:embed="rId4"/>
          <a:stretch>
            <a:fillRect/>
          </a:stretch>
        </p:blipFill>
        <p:spPr>
          <a:xfrm>
            <a:off x="2828046" y="3928789"/>
            <a:ext cx="3226629" cy="241997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I. First Amendment Rights</a:t>
            </a:r>
            <a:endParaRPr lang="en-US" b="1" dirty="0">
              <a:latin typeface="Candara"/>
              <a:cs typeface="Candara"/>
            </a:endParaRPr>
          </a:p>
        </p:txBody>
      </p:sp>
      <p:sp>
        <p:nvSpPr>
          <p:cNvPr id="3" name="Content Placeholder 2"/>
          <p:cNvSpPr>
            <a:spLocks noGrp="1"/>
          </p:cNvSpPr>
          <p:nvPr>
            <p:ph idx="1"/>
          </p:nvPr>
        </p:nvSpPr>
        <p:spPr/>
        <p:txBody>
          <a:bodyPr>
            <a:normAutofit/>
          </a:bodyPr>
          <a:lstStyle/>
          <a:p>
            <a:pPr lvl="0">
              <a:buNone/>
            </a:pPr>
            <a:r>
              <a:rPr lang="en-US" b="1" dirty="0" smtClean="0">
                <a:latin typeface="Candara"/>
                <a:cs typeface="Candara"/>
              </a:rPr>
              <a:t>C. Freedom of Assembly</a:t>
            </a:r>
          </a:p>
          <a:p>
            <a:pPr lvl="0">
              <a:buNone/>
            </a:pPr>
            <a:r>
              <a:rPr lang="en-US" b="1" dirty="0" smtClean="0">
                <a:latin typeface="Candara"/>
                <a:cs typeface="Candara"/>
              </a:rPr>
              <a:t>	1. Citizens can gather as a group for whatever purpose, as long as it is not hurting anyone</a:t>
            </a:r>
          </a:p>
        </p:txBody>
      </p:sp>
      <p:pic>
        <p:nvPicPr>
          <p:cNvPr id="4" name="Picture 3"/>
          <p:cNvPicPr>
            <a:picLocks noChangeAspect="1"/>
          </p:cNvPicPr>
          <p:nvPr/>
        </p:nvPicPr>
        <p:blipFill>
          <a:blip r:embed="rId2"/>
          <a:stretch>
            <a:fillRect/>
          </a:stretch>
        </p:blipFill>
        <p:spPr>
          <a:xfrm>
            <a:off x="385984" y="4148960"/>
            <a:ext cx="3365500" cy="2413000"/>
          </a:xfrm>
          <a:prstGeom prst="rect">
            <a:avLst/>
          </a:prstGeom>
        </p:spPr>
      </p:pic>
      <p:pic>
        <p:nvPicPr>
          <p:cNvPr id="5" name="Picture 4"/>
          <p:cNvPicPr>
            <a:picLocks noChangeAspect="1"/>
          </p:cNvPicPr>
          <p:nvPr/>
        </p:nvPicPr>
        <p:blipFill>
          <a:blip r:embed="rId3"/>
          <a:stretch>
            <a:fillRect/>
          </a:stretch>
        </p:blipFill>
        <p:spPr>
          <a:xfrm>
            <a:off x="3943257" y="3561576"/>
            <a:ext cx="5000638" cy="300038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57000"/>
          </a:blip>
          <a:stretch>
            <a:fillRect/>
          </a:stretch>
        </p:blipFill>
        <p:spPr>
          <a:xfrm>
            <a:off x="3333642" y="1168400"/>
            <a:ext cx="5588000" cy="5689600"/>
          </a:xfrm>
          <a:prstGeom prst="rect">
            <a:avLst/>
          </a:prstGeom>
        </p:spPr>
      </p:pic>
      <p:sp>
        <p:nvSpPr>
          <p:cNvPr id="2" name="Title 1"/>
          <p:cNvSpPr>
            <a:spLocks noGrp="1"/>
          </p:cNvSpPr>
          <p:nvPr>
            <p:ph type="title"/>
          </p:nvPr>
        </p:nvSpPr>
        <p:spPr/>
        <p:txBody>
          <a:bodyPr/>
          <a:lstStyle/>
          <a:p>
            <a:r>
              <a:rPr lang="en-US" b="1" dirty="0" smtClean="0">
                <a:latin typeface="Candara"/>
                <a:cs typeface="Candara"/>
              </a:rPr>
              <a:t>I. First Amendment Rights</a:t>
            </a:r>
            <a:endParaRPr lang="en-US" b="1" dirty="0">
              <a:latin typeface="Candara"/>
              <a:cs typeface="Candara"/>
            </a:endParaRPr>
          </a:p>
        </p:txBody>
      </p:sp>
      <p:sp>
        <p:nvSpPr>
          <p:cNvPr id="3" name="Content Placeholder 2"/>
          <p:cNvSpPr>
            <a:spLocks noGrp="1"/>
          </p:cNvSpPr>
          <p:nvPr>
            <p:ph idx="1"/>
          </p:nvPr>
        </p:nvSpPr>
        <p:spPr/>
        <p:txBody>
          <a:bodyPr>
            <a:normAutofit/>
          </a:bodyPr>
          <a:lstStyle/>
          <a:p>
            <a:pPr lvl="0">
              <a:buNone/>
            </a:pPr>
            <a:r>
              <a:rPr lang="en-US" b="1" dirty="0" smtClean="0">
                <a:solidFill>
                  <a:srgbClr val="000000"/>
                </a:solidFill>
                <a:latin typeface="Candara"/>
                <a:cs typeface="Candara"/>
              </a:rPr>
              <a:t>D. Freedom of Petition</a:t>
            </a:r>
          </a:p>
          <a:p>
            <a:pPr lvl="0">
              <a:buNone/>
            </a:pPr>
            <a:r>
              <a:rPr lang="en-US" b="1" dirty="0" smtClean="0">
                <a:solidFill>
                  <a:srgbClr val="000000"/>
                </a:solidFill>
                <a:latin typeface="Candara"/>
                <a:cs typeface="Candara"/>
              </a:rPr>
              <a:t>	1. Citizens can ask for changes to be made to their government</a:t>
            </a:r>
          </a:p>
          <a:p>
            <a:pPr lvl="0">
              <a:buNone/>
            </a:pPr>
            <a:r>
              <a:rPr lang="en-US" b="1" dirty="0" smtClean="0">
                <a:solidFill>
                  <a:srgbClr val="000000"/>
                </a:solidFill>
                <a:latin typeface="Candara"/>
                <a:cs typeface="Candara"/>
              </a:rPr>
              <a:t>	2. Citizens usually do this by compiling signatures</a:t>
            </a:r>
          </a:p>
        </p:txBody>
      </p:sp>
      <p:pic>
        <p:nvPicPr>
          <p:cNvPr id="5" name="Picture 4"/>
          <p:cNvPicPr>
            <a:picLocks noChangeAspect="1"/>
          </p:cNvPicPr>
          <p:nvPr/>
        </p:nvPicPr>
        <p:blipFill>
          <a:blip r:embed="rId3"/>
          <a:stretch>
            <a:fillRect/>
          </a:stretch>
        </p:blipFill>
        <p:spPr>
          <a:xfrm>
            <a:off x="457200" y="4622193"/>
            <a:ext cx="2781885" cy="202052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0000"/>
                </a:solidFill>
                <a:latin typeface="Candara"/>
                <a:cs typeface="Candara"/>
              </a:rPr>
              <a:t>I. First Amendment Rights</a:t>
            </a:r>
            <a:endParaRPr lang="en-US" b="1" dirty="0">
              <a:solidFill>
                <a:srgbClr val="000000"/>
              </a:solidFill>
              <a:latin typeface="Candara"/>
              <a:cs typeface="Candara"/>
            </a:endParaRPr>
          </a:p>
        </p:txBody>
      </p:sp>
      <p:sp>
        <p:nvSpPr>
          <p:cNvPr id="3" name="Content Placeholder 2"/>
          <p:cNvSpPr>
            <a:spLocks noGrp="1"/>
          </p:cNvSpPr>
          <p:nvPr>
            <p:ph idx="1"/>
          </p:nvPr>
        </p:nvSpPr>
        <p:spPr>
          <a:xfrm>
            <a:off x="457200" y="1600200"/>
            <a:ext cx="4440238" cy="4525963"/>
          </a:xfrm>
        </p:spPr>
        <p:txBody>
          <a:bodyPr>
            <a:normAutofit lnSpcReduction="10000"/>
          </a:bodyPr>
          <a:lstStyle/>
          <a:p>
            <a:pPr lvl="0">
              <a:buNone/>
            </a:pPr>
            <a:r>
              <a:rPr lang="en-US" b="1" dirty="0" smtClean="0">
                <a:latin typeface="Candara"/>
                <a:cs typeface="Candara"/>
              </a:rPr>
              <a:t>E. Freedom of Religion</a:t>
            </a:r>
          </a:p>
          <a:p>
            <a:pPr lvl="0">
              <a:buNone/>
            </a:pPr>
            <a:r>
              <a:rPr lang="en-US" b="1" dirty="0" smtClean="0">
                <a:latin typeface="Candara"/>
                <a:cs typeface="Candara"/>
              </a:rPr>
              <a:t>	1. Citizens can worship whomever and whenever they want</a:t>
            </a:r>
          </a:p>
          <a:p>
            <a:pPr lvl="0">
              <a:buNone/>
            </a:pPr>
            <a:r>
              <a:rPr lang="en-US" b="1" dirty="0" smtClean="0">
                <a:latin typeface="Candara"/>
                <a:cs typeface="Candara"/>
              </a:rPr>
              <a:t>	2. Separation of Church and State -- No government agency can persuade you to join a certain religion </a:t>
            </a:r>
          </a:p>
          <a:p>
            <a:pPr>
              <a:buNone/>
            </a:pPr>
            <a:endParaRPr lang="en-US" dirty="0" smtClean="0"/>
          </a:p>
          <a:p>
            <a:pPr>
              <a:buNone/>
            </a:pPr>
            <a:endParaRPr lang="en-US" dirty="0" smtClean="0"/>
          </a:p>
          <a:p>
            <a:pPr>
              <a:buNone/>
            </a:pPr>
            <a:endParaRPr lang="en-US" dirty="0"/>
          </a:p>
        </p:txBody>
      </p:sp>
      <p:pic>
        <p:nvPicPr>
          <p:cNvPr id="4" name="Picture 4"/>
          <p:cNvPicPr>
            <a:picLocks noChangeAspect="1"/>
          </p:cNvPicPr>
          <p:nvPr/>
        </p:nvPicPr>
        <p:blipFill>
          <a:blip r:embed="rId2"/>
          <a:srcRect/>
          <a:stretch>
            <a:fillRect/>
          </a:stretch>
        </p:blipFill>
        <p:spPr bwMode="auto">
          <a:xfrm>
            <a:off x="4897438" y="1287221"/>
            <a:ext cx="4038600" cy="53975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Candara"/>
                <a:cs typeface="Candara"/>
              </a:rPr>
              <a:t>Remember the opening activity?</a:t>
            </a:r>
            <a:endParaRPr lang="en-US" b="1" dirty="0">
              <a:latin typeface="Candara"/>
              <a:cs typeface="Candara"/>
            </a:endParaRPr>
          </a:p>
        </p:txBody>
      </p:sp>
      <p:sp>
        <p:nvSpPr>
          <p:cNvPr id="3" name="Content Placeholder 2"/>
          <p:cNvSpPr>
            <a:spLocks noGrp="1"/>
          </p:cNvSpPr>
          <p:nvPr>
            <p:ph idx="1"/>
          </p:nvPr>
        </p:nvSpPr>
        <p:spPr>
          <a:xfrm>
            <a:off x="457195" y="2841405"/>
            <a:ext cx="8229600" cy="1725684"/>
          </a:xfrm>
        </p:spPr>
        <p:txBody>
          <a:bodyPr>
            <a:normAutofit fontScale="92500" lnSpcReduction="20000"/>
          </a:bodyPr>
          <a:lstStyle/>
          <a:p>
            <a:r>
              <a:rPr lang="en-US" dirty="0" smtClean="0">
                <a:latin typeface="Candara"/>
                <a:cs typeface="Candara"/>
              </a:rPr>
              <a:t>Now, go back and fill in the second column, listing the first amendment freedom present in each picture.  Also, write </a:t>
            </a:r>
            <a:r>
              <a:rPr lang="en-US" b="1" dirty="0" smtClean="0">
                <a:latin typeface="Candara"/>
                <a:cs typeface="Candara"/>
              </a:rPr>
              <a:t>HOW YOU KNOW </a:t>
            </a:r>
            <a:r>
              <a:rPr lang="en-US" dirty="0" smtClean="0">
                <a:latin typeface="Candara"/>
                <a:cs typeface="Candara"/>
              </a:rPr>
              <a:t>each picture is the freedom you listed.</a:t>
            </a:r>
            <a:endParaRPr lang="en-US" dirty="0">
              <a:latin typeface="Candara"/>
              <a:cs typeface="Candar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1506" name="Object 2"/>
          <p:cNvGraphicFramePr>
            <a:graphicFrameLocks noChangeAspect="1"/>
          </p:cNvGraphicFramePr>
          <p:nvPr/>
        </p:nvGraphicFramePr>
        <p:xfrm>
          <a:off x="178285" y="233362"/>
          <a:ext cx="2702235" cy="3271127"/>
        </p:xfrm>
        <a:graphic>
          <a:graphicData uri="http://schemas.openxmlformats.org/presentationml/2006/ole">
            <p:oleObj spid="_x0000_s21506" name="Document" r:id="rId3" imgW="1447800" imgH="1752600" progId="Word.Document.12">
              <p:link updateAutomatic="1"/>
            </p:oleObj>
          </a:graphicData>
        </a:graphic>
      </p:graphicFrame>
      <p:graphicFrame>
        <p:nvGraphicFramePr>
          <p:cNvPr id="21507" name="Object 3"/>
          <p:cNvGraphicFramePr>
            <a:graphicFrameLocks noChangeAspect="1"/>
          </p:cNvGraphicFramePr>
          <p:nvPr/>
        </p:nvGraphicFramePr>
        <p:xfrm>
          <a:off x="3054490" y="233363"/>
          <a:ext cx="3271126" cy="3271126"/>
        </p:xfrm>
        <a:graphic>
          <a:graphicData uri="http://schemas.openxmlformats.org/presentationml/2006/ole">
            <p:oleObj spid="_x0000_s21507" name="Document" r:id="rId4" imgW="1117600" imgH="1117600" progId="Word.Document.12">
              <p:link updateAutomatic="1"/>
            </p:oleObj>
          </a:graphicData>
        </a:graphic>
      </p:graphicFrame>
      <p:graphicFrame>
        <p:nvGraphicFramePr>
          <p:cNvPr id="21508" name="Object 4"/>
          <p:cNvGraphicFramePr>
            <a:graphicFrameLocks noChangeAspect="1"/>
          </p:cNvGraphicFramePr>
          <p:nvPr/>
        </p:nvGraphicFramePr>
        <p:xfrm>
          <a:off x="619688" y="3713993"/>
          <a:ext cx="3117291" cy="2882024"/>
        </p:xfrm>
        <a:graphic>
          <a:graphicData uri="http://schemas.openxmlformats.org/presentationml/2006/ole">
            <p:oleObj spid="_x0000_s21508" name="Document" r:id="rId5" imgW="1346200" imgH="1244600" progId="Word.Document.12">
              <p:link updateAutomatic="1"/>
            </p:oleObj>
          </a:graphicData>
        </a:graphic>
      </p:graphicFrame>
      <p:graphicFrame>
        <p:nvGraphicFramePr>
          <p:cNvPr id="21509" name="Object 5"/>
          <p:cNvGraphicFramePr>
            <a:graphicFrameLocks noChangeAspect="1"/>
          </p:cNvGraphicFramePr>
          <p:nvPr/>
        </p:nvGraphicFramePr>
        <p:xfrm>
          <a:off x="6038860" y="1931366"/>
          <a:ext cx="2738528" cy="1782627"/>
        </p:xfrm>
        <a:graphic>
          <a:graphicData uri="http://schemas.openxmlformats.org/presentationml/2006/ole">
            <p:oleObj spid="_x0000_s21509" name="Document" r:id="rId6" imgW="1346200" imgH="876300" progId="Word.Document.12">
              <p:link updateAutomatic="1"/>
            </p:oleObj>
          </a:graphicData>
        </a:graphic>
      </p:graphicFrame>
      <p:graphicFrame>
        <p:nvGraphicFramePr>
          <p:cNvPr id="21510" name="Object 6"/>
          <p:cNvGraphicFramePr>
            <a:graphicFrameLocks noChangeAspect="1"/>
          </p:cNvGraphicFramePr>
          <p:nvPr/>
        </p:nvGraphicFramePr>
        <p:xfrm>
          <a:off x="4527199" y="4150706"/>
          <a:ext cx="4001418" cy="2445311"/>
        </p:xfrm>
        <a:graphic>
          <a:graphicData uri="http://schemas.openxmlformats.org/presentationml/2006/ole">
            <p:oleObj spid="_x0000_s21510" name="Document" r:id="rId7" imgW="1371600" imgH="838200" progId="Word.Document.12">
              <p:link updateAutomatic="1"/>
            </p:oleObj>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5637</TotalTime>
  <Words>684</Words>
  <Application>Microsoft Macintosh PowerPoint</Application>
  <PresentationFormat>On-screen Show (4:3)</PresentationFormat>
  <Paragraphs>63</Paragraphs>
  <Slides>23</Slides>
  <Notes>0</Notes>
  <HiddenSlides>0</HiddenSlides>
  <MMClips>0</MMClips>
  <ScaleCrop>false</ScaleCrop>
  <HeadingPairs>
    <vt:vector size="6" baseType="variant">
      <vt:variant>
        <vt:lpstr>Design Template</vt:lpstr>
      </vt:variant>
      <vt:variant>
        <vt:i4>1</vt:i4>
      </vt:variant>
      <vt:variant>
        <vt:lpstr>Links</vt:lpstr>
      </vt:variant>
      <vt:variant>
        <vt:i4>10</vt:i4>
      </vt:variant>
      <vt:variant>
        <vt:lpstr>Slide Titles</vt:lpstr>
      </vt:variant>
      <vt:variant>
        <vt:i4>23</vt:i4>
      </vt:variant>
    </vt:vector>
  </HeadingPairs>
  <TitlesOfParts>
    <vt:vector size="34" baseType="lpstr">
      <vt:lpstr>Office Theme</vt:lpstr>
      <vt:lpstr>Macintosh HD:Users:Moots:Dropbox:FAST 2011-2012:American Government:Unit 2:2.01 First Amendment:Visual Anticipation Guide.doc!OLE_LINK2</vt:lpstr>
      <vt:lpstr>Macintosh HD:Users:Moots:Dropbox:FAST 2011-2012:American Government:Unit 2:2.01 First Amendment:Visual Anticipation Guide.doc!OLE_LINK3</vt:lpstr>
      <vt:lpstr>Macintosh HD:Users:Moots:Dropbox:FAST 2011-2012:American Government:Unit 2:2.01 First Amendment:Visual Anticipation Guide.doc!OLE_LINK4</vt:lpstr>
      <vt:lpstr>Macintosh HD:Users:Moots:Dropbox:FAST 2011-2012:American Government:Unit 2:2.01 First Amendment:Visual Anticipation Guide.doc!OLE_LINK5</vt:lpstr>
      <vt:lpstr>Macintosh HD:Users:Moots:Dropbox:FAST 2011-2012:American Government:Unit 2:2.01 First Amendment:Visual Anticipation Guide.doc!OLE_LINK6</vt:lpstr>
      <vt:lpstr>Macintosh HD:Users:Moots:Dropbox:FAST 2011-2012:American Government:Unit 2:2.01 First Amendment:Visual Anticipation Guide.doc!OLE_LINK2</vt:lpstr>
      <vt:lpstr>Macintosh HD:Users:Moots:Dropbox:FAST 2011-2012:American Government:Unit 2:2.01 First Amendment:Visual Anticipation Guide.doc!OLE_LINK3</vt:lpstr>
      <vt:lpstr>Macintosh HD:Users:Moots:Dropbox:FAST 2011-2012:American Government:Unit 2:2.01 First Amendment:Visual Anticipation Guide.doc!OLE_LINK4</vt:lpstr>
      <vt:lpstr>Macintosh HD:Users:Moots:Dropbox:FAST 2011-2012:American Government:Unit 2:2.01 First Amendment:Visual Anticipation Guide.doc!OLE_LINK5</vt:lpstr>
      <vt:lpstr>Macintosh HD:Users:Moots:Dropbox:FAST 2011-2012:American Government:Unit 2:2.01 First Amendment:Visual Anticipation Guide.doc!OLE_LINK6</vt:lpstr>
      <vt:lpstr>Call to Order</vt:lpstr>
      <vt:lpstr>Objective</vt:lpstr>
      <vt:lpstr>I. First Amendment Rights</vt:lpstr>
      <vt:lpstr>I. First Amendment Rights</vt:lpstr>
      <vt:lpstr>I. First Amendment Rights</vt:lpstr>
      <vt:lpstr>I. First Amendment Rights</vt:lpstr>
      <vt:lpstr>I. First Amendment Rights</vt:lpstr>
      <vt:lpstr>Remember the opening activity?</vt:lpstr>
      <vt:lpstr>Slide 9</vt:lpstr>
      <vt:lpstr>Focus Question:</vt:lpstr>
      <vt:lpstr>You may have heard about these protests going on in New York City.  It’s called</vt:lpstr>
      <vt:lpstr>Slide 12</vt:lpstr>
      <vt:lpstr>Slide 13</vt:lpstr>
      <vt:lpstr>And these protests are spreading all across the nation…</vt:lpstr>
      <vt:lpstr>Well, if we want to better understand what they stand for, let’s see what they have to say…</vt:lpstr>
      <vt:lpstr>Slide 16</vt:lpstr>
      <vt:lpstr>Slide 17</vt:lpstr>
      <vt:lpstr>Slide 18</vt:lpstr>
      <vt:lpstr>Slide 19</vt:lpstr>
      <vt:lpstr>Maybe this will clear it up a bit more…</vt:lpstr>
      <vt:lpstr>Slide 21</vt:lpstr>
      <vt:lpstr>Annotating an Article</vt:lpstr>
      <vt:lpstr>Occupy Wall Street Article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Call to Order</dc:title>
  <dc:creator>Molly Zeins</dc:creator>
  <cp:lastModifiedBy>Molly Zeins</cp:lastModifiedBy>
  <cp:revision>2</cp:revision>
  <dcterms:created xsi:type="dcterms:W3CDTF">2011-10-25T21:59:38Z</dcterms:created>
  <dcterms:modified xsi:type="dcterms:W3CDTF">2011-10-29T19:56:58Z</dcterms:modified>
</cp:coreProperties>
</file>